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09" r:id="rId3"/>
    <p:sldId id="410" r:id="rId4"/>
    <p:sldId id="402" r:id="rId5"/>
    <p:sldId id="411" r:id="rId6"/>
    <p:sldId id="412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>
        <p:scale>
          <a:sx n="78" d="100"/>
          <a:sy n="78" d="100"/>
        </p:scale>
        <p:origin x="8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IN%20-%20Fernando\2016_Relat&#243;rio%20de%20Indicadores%20da%20COIN%20-%20UFGD%20-%20v.1.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IN%20-%20Fernando\2016_Relat&#243;rio%20de%20Indicadores%20da%20COIN%20-%20UFGD%20-%20v.1.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IN%20-%20Fernando\2016_Relat&#243;rio%20de%20Indicadores%20da%20COIN%20-%20UFGD%20-%20v.1.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IN%20-%20Fernando\2016_Relat&#243;rio%20de%20Indicadores%20da%20COIN%20-%20UFGD%20-%20v.1.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IN%20-%20Fernando\2016_Relat&#243;rio%20de%20Indicadores%20da%20COIN%20-%20UFGD%20-%20v.1.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IN%20-%20Fernando\2016_Relat&#243;rio%20de%20Indicadores%20da%20COIN%20-%20UFGD%20-%20v.1.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'Dados gerais - COIN'!$B$83</c:f>
              <c:strCache>
                <c:ptCount val="1"/>
                <c:pt idx="0">
                  <c:v>Telefonia Móvel (Número de Linhas voz e dados)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COIN'!$C$82:$N$82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COIN'!$C$83:$N$83</c:f>
              <c:numCache>
                <c:formatCode>#,##0</c:formatCode>
                <c:ptCount val="12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2-47F4-8053-4B815852BA2A}"/>
            </c:ext>
          </c:extLst>
        </c:ser>
        <c:ser>
          <c:idx val="1"/>
          <c:order val="1"/>
          <c:tx>
            <c:strRef>
              <c:f>'Dados gerais - COIN'!$B$84</c:f>
              <c:strCache>
                <c:ptCount val="1"/>
                <c:pt idx="0">
                  <c:v>Telefonia Móvel (Número de Linhas dados)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COIN'!$C$82:$N$82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COIN'!$C$84:$N$84</c:f>
              <c:numCache>
                <c:formatCode>#,##0</c:formatCode>
                <c:ptCount val="12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C2-47F4-8053-4B815852BA2A}"/>
            </c:ext>
          </c:extLst>
        </c:ser>
        <c:ser>
          <c:idx val="2"/>
          <c:order val="2"/>
          <c:tx>
            <c:strRef>
              <c:f>'Dados gerais - COIN'!$B$85</c:f>
              <c:strCache>
                <c:ptCount val="1"/>
                <c:pt idx="0">
                  <c:v>Telefonia Móvel (Número de Linhas voz)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COIN'!$C$82:$N$82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COIN'!$C$85:$N$85</c:f>
              <c:numCache>
                <c:formatCode>#,##0</c:formatCode>
                <c:ptCount val="12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C2-47F4-8053-4B815852BA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9132416"/>
        <c:axId val="129499904"/>
        <c:axId val="0"/>
      </c:bar3DChart>
      <c:catAx>
        <c:axId val="12913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499904"/>
        <c:crosses val="autoZero"/>
        <c:auto val="1"/>
        <c:lblAlgn val="ctr"/>
        <c:lblOffset val="100"/>
        <c:noMultiLvlLbl val="0"/>
      </c:catAx>
      <c:valAx>
        <c:axId val="12949990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129132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Telefonia Fixa</c:v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rightRoom" dir="tl">
                <a:rot lat="0" lon="0" rev="1800000"/>
              </a:lightRig>
            </a:scene3d>
            <a:sp3d prstMaterial="dkEdge">
              <a:bevelT w="38100" h="50800" prst="angle"/>
              <a:contourClr>
                <a:schemeClr val="dk1">
                  <a:shade val="40000"/>
                  <a:satMod val="150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'Dados gerais - COIN'!$C$73:$N$73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COIN'!$C$78:$N$78</c:f>
              <c:numCache>
                <c:formatCode>#,##0.00</c:formatCode>
                <c:ptCount val="12"/>
                <c:pt idx="0">
                  <c:v>11412.74</c:v>
                </c:pt>
                <c:pt idx="1">
                  <c:v>9587.52</c:v>
                </c:pt>
                <c:pt idx="2">
                  <c:v>7187.52</c:v>
                </c:pt>
                <c:pt idx="3">
                  <c:v>1488.68</c:v>
                </c:pt>
                <c:pt idx="4">
                  <c:v>1162.8499999999999</c:v>
                </c:pt>
                <c:pt idx="5">
                  <c:v>1209.23</c:v>
                </c:pt>
                <c:pt idx="6">
                  <c:v>1219.26</c:v>
                </c:pt>
                <c:pt idx="7">
                  <c:v>919.53</c:v>
                </c:pt>
                <c:pt idx="8">
                  <c:v>1399.79</c:v>
                </c:pt>
                <c:pt idx="9">
                  <c:v>544.22</c:v>
                </c:pt>
                <c:pt idx="10">
                  <c:v>902.31</c:v>
                </c:pt>
                <c:pt idx="11">
                  <c:v>770.77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3-48C6-B8B9-1CC86EEEAC0A}"/>
            </c:ext>
          </c:extLst>
        </c:ser>
        <c:ser>
          <c:idx val="1"/>
          <c:order val="1"/>
          <c:tx>
            <c:v>Telefonia Móvel</c:v>
          </c:tx>
          <c:spPr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>
                <a:rot lat="0" lon="0" rev="1800000"/>
              </a:lightRig>
            </a:scene3d>
            <a:sp3d prstMaterial="dkEdge">
              <a:bevelT w="38100" h="50800" prst="angle"/>
              <a:contourClr>
                <a:schemeClr val="dk1">
                  <a:shade val="40000"/>
                  <a:satMod val="150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'Dados gerais - COIN'!$C$73:$N$73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COIN'!$C$88:$N$88</c:f>
              <c:numCache>
                <c:formatCode>#,##0.00</c:formatCode>
                <c:ptCount val="12"/>
                <c:pt idx="0">
                  <c:v>5854.0599999999995</c:v>
                </c:pt>
                <c:pt idx="1">
                  <c:v>6242.3700000000008</c:v>
                </c:pt>
                <c:pt idx="2">
                  <c:v>6301.82</c:v>
                </c:pt>
                <c:pt idx="3">
                  <c:v>6885.6299999999992</c:v>
                </c:pt>
                <c:pt idx="4">
                  <c:v>6559.53</c:v>
                </c:pt>
                <c:pt idx="5">
                  <c:v>6411.2800000000007</c:v>
                </c:pt>
                <c:pt idx="6">
                  <c:v>6313.38</c:v>
                </c:pt>
                <c:pt idx="7">
                  <c:v>6145.8099999999995</c:v>
                </c:pt>
                <c:pt idx="8">
                  <c:v>6265.0999999999995</c:v>
                </c:pt>
                <c:pt idx="9">
                  <c:v>6106.78</c:v>
                </c:pt>
                <c:pt idx="10">
                  <c:v>6442.51</c:v>
                </c:pt>
                <c:pt idx="11">
                  <c:v>6810.22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3-48C6-B8B9-1CC86EEEAC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1303040"/>
        <c:axId val="101304576"/>
        <c:axId val="0"/>
      </c:bar3DChart>
      <c:catAx>
        <c:axId val="101303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pt-BR"/>
          </a:p>
        </c:txPr>
        <c:crossAx val="101304576"/>
        <c:crosses val="autoZero"/>
        <c:auto val="1"/>
        <c:lblAlgn val="ctr"/>
        <c:lblOffset val="100"/>
        <c:noMultiLvlLbl val="0"/>
      </c:catAx>
      <c:valAx>
        <c:axId val="10130457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pt-BR"/>
          </a:p>
        </c:txPr>
        <c:crossAx val="101303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1B1E-4C77-B659-ED7A103A10F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COIN'!$B$65:$B$67</c:f>
              <c:strCache>
                <c:ptCount val="3"/>
                <c:pt idx="0">
                  <c:v>Ramais Telefônicos Analógicos</c:v>
                </c:pt>
                <c:pt idx="1">
                  <c:v>Ramais Telefônicos Digitais</c:v>
                </c:pt>
                <c:pt idx="2">
                  <c:v>Ramais Telefônicos IP</c:v>
                </c:pt>
              </c:strCache>
            </c:strRef>
          </c:cat>
          <c:val>
            <c:numRef>
              <c:f>'Dados gerais - COIN'!$N$65:$N$67</c:f>
              <c:numCache>
                <c:formatCode>#,##0</c:formatCode>
                <c:ptCount val="3"/>
                <c:pt idx="0">
                  <c:v>349</c:v>
                </c:pt>
                <c:pt idx="1">
                  <c:v>14</c:v>
                </c:pt>
                <c:pt idx="2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1E-4C77-B659-ED7A103A1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AFFF-482E-AED0-DD51E35B1C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entury Gothic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COIN'!$B$18:$B$20</c:f>
              <c:strCache>
                <c:ptCount val="3"/>
                <c:pt idx="0">
                  <c:v>   Acesso Portal UFGD (MS)</c:v>
                </c:pt>
                <c:pt idx="1">
                  <c:v>   Acesso Portal UFGD (Outros Estados)</c:v>
                </c:pt>
                <c:pt idx="2">
                  <c:v>   Acesso Portal UFGD (Exterior)</c:v>
                </c:pt>
              </c:strCache>
            </c:strRef>
          </c:cat>
          <c:val>
            <c:numRef>
              <c:f>'Dados gerais - COIN'!$M$18:$M$20</c:f>
              <c:numCache>
                <c:formatCode>#,##0</c:formatCode>
                <c:ptCount val="3"/>
                <c:pt idx="0">
                  <c:v>2001473</c:v>
                </c:pt>
                <c:pt idx="1">
                  <c:v>1436204</c:v>
                </c:pt>
                <c:pt idx="2">
                  <c:v>63478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FF-482E-AED0-DD51E35B1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>
              <a:latin typeface="Century Gothic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27407407407409E-2"/>
          <c:y val="1.9651262626262645E-2"/>
          <c:w val="0.90935777777777749"/>
          <c:h val="0.807105555555555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'Dados gerais - COIN'!$B$55</c:f>
              <c:strCache>
                <c:ptCount val="1"/>
                <c:pt idx="0">
                  <c:v>Total - Acesso Portal UFGD (MS)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COIN'!$C$53:$N$53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COIN'!$C$55:$N$55</c:f>
              <c:numCache>
                <c:formatCode>#,##0</c:formatCode>
                <c:ptCount val="12"/>
                <c:pt idx="0">
                  <c:v>172656</c:v>
                </c:pt>
                <c:pt idx="1">
                  <c:v>207095</c:v>
                </c:pt>
                <c:pt idx="2">
                  <c:v>208392</c:v>
                </c:pt>
                <c:pt idx="3">
                  <c:v>154788</c:v>
                </c:pt>
                <c:pt idx="4">
                  <c:v>175273</c:v>
                </c:pt>
                <c:pt idx="5">
                  <c:v>172534</c:v>
                </c:pt>
                <c:pt idx="6">
                  <c:v>126852</c:v>
                </c:pt>
                <c:pt idx="7">
                  <c:v>188781</c:v>
                </c:pt>
                <c:pt idx="8">
                  <c:v>151908</c:v>
                </c:pt>
                <c:pt idx="9">
                  <c:v>150895</c:v>
                </c:pt>
                <c:pt idx="10">
                  <c:v>165657</c:v>
                </c:pt>
                <c:pt idx="11">
                  <c:v>126642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C-488D-8CE3-379C53378197}"/>
            </c:ext>
          </c:extLst>
        </c:ser>
        <c:ser>
          <c:idx val="1"/>
          <c:order val="1"/>
          <c:tx>
            <c:strRef>
              <c:f>'Dados gerais - COIN'!$B$56</c:f>
              <c:strCache>
                <c:ptCount val="1"/>
                <c:pt idx="0">
                  <c:v>Total - Acesso Portal UFGD (Outros Estados)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COIN'!$C$53:$N$53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COIN'!$C$56:$N$56</c:f>
              <c:numCache>
                <c:formatCode>#,##0</c:formatCode>
                <c:ptCount val="12"/>
                <c:pt idx="0">
                  <c:v>152480</c:v>
                </c:pt>
                <c:pt idx="1">
                  <c:v>141920</c:v>
                </c:pt>
                <c:pt idx="2">
                  <c:v>126287</c:v>
                </c:pt>
                <c:pt idx="3">
                  <c:v>106430</c:v>
                </c:pt>
                <c:pt idx="4">
                  <c:v>149448</c:v>
                </c:pt>
                <c:pt idx="5">
                  <c:v>120255</c:v>
                </c:pt>
                <c:pt idx="6">
                  <c:v>73439</c:v>
                </c:pt>
                <c:pt idx="7">
                  <c:v>120703</c:v>
                </c:pt>
                <c:pt idx="8">
                  <c:v>107889</c:v>
                </c:pt>
                <c:pt idx="9">
                  <c:v>110072</c:v>
                </c:pt>
                <c:pt idx="10">
                  <c:v>127587</c:v>
                </c:pt>
                <c:pt idx="11">
                  <c:v>99694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C-488D-8CE3-379C53378197}"/>
            </c:ext>
          </c:extLst>
        </c:ser>
        <c:ser>
          <c:idx val="2"/>
          <c:order val="2"/>
          <c:tx>
            <c:strRef>
              <c:f>'Dados gerais - COIN'!$B$57</c:f>
              <c:strCache>
                <c:ptCount val="1"/>
                <c:pt idx="0">
                  <c:v>Total - Acesso Portal UFGD (Exterior)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5.311487105682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6C-488D-8CE3-379C53378197}"/>
                </c:ext>
              </c:extLst>
            </c:dLbl>
            <c:dLbl>
              <c:idx val="1"/>
              <c:layout>
                <c:manualLayout>
                  <c:x val="0"/>
                  <c:y val="-4.6866308713274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6C-488D-8CE3-379C53378197}"/>
                </c:ext>
              </c:extLst>
            </c:dLbl>
            <c:dLbl>
              <c:idx val="2"/>
              <c:layout>
                <c:manualLayout>
                  <c:x val="0"/>
                  <c:y val="-5.623927523663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6C-488D-8CE3-379C53378197}"/>
                </c:ext>
              </c:extLst>
            </c:dLbl>
            <c:dLbl>
              <c:idx val="3"/>
              <c:layout>
                <c:manualLayout>
                  <c:x val="0"/>
                  <c:y val="-5.311487105682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6C-488D-8CE3-379C53378197}"/>
                </c:ext>
              </c:extLst>
            </c:dLbl>
            <c:dLbl>
              <c:idx val="4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6C-488D-8CE3-379C53378197}"/>
                </c:ext>
              </c:extLst>
            </c:dLbl>
            <c:dLbl>
              <c:idx val="5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6C-488D-8CE3-379C53378197}"/>
                </c:ext>
              </c:extLst>
            </c:dLbl>
            <c:dLbl>
              <c:idx val="6"/>
              <c:layout>
                <c:manualLayout>
                  <c:x val="0"/>
                  <c:y val="-4.6866062697197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6C-488D-8CE3-379C53378197}"/>
                </c:ext>
              </c:extLst>
            </c:dLbl>
            <c:dLbl>
              <c:idx val="7"/>
              <c:layout>
                <c:manualLayout>
                  <c:x val="0"/>
                  <c:y val="-5.623927523663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6C-488D-8CE3-379C53378197}"/>
                </c:ext>
              </c:extLst>
            </c:dLbl>
            <c:dLbl>
              <c:idx val="8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6C-488D-8CE3-379C53378197}"/>
                </c:ext>
              </c:extLst>
            </c:dLbl>
            <c:dLbl>
              <c:idx val="9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6C-488D-8CE3-379C53378197}"/>
                </c:ext>
              </c:extLst>
            </c:dLbl>
            <c:dLbl>
              <c:idx val="10"/>
              <c:layout>
                <c:manualLayout>
                  <c:x val="0"/>
                  <c:y val="-4.999046687701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6C-488D-8CE3-379C53378197}"/>
                </c:ext>
              </c:extLst>
            </c:dLbl>
            <c:dLbl>
              <c:idx val="11"/>
              <c:layout>
                <c:manualLayout>
                  <c:x val="0"/>
                  <c:y val="-6.2488083596263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6C-488D-8CE3-379C533781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COIN'!$C$53:$N$53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COIN'!$C$57:$N$57</c:f>
              <c:numCache>
                <c:formatCode>#,##0</c:formatCode>
                <c:ptCount val="12"/>
                <c:pt idx="0">
                  <c:v>5257</c:v>
                </c:pt>
                <c:pt idx="1">
                  <c:v>4122</c:v>
                </c:pt>
                <c:pt idx="2">
                  <c:v>5013</c:v>
                </c:pt>
                <c:pt idx="3">
                  <c:v>4379</c:v>
                </c:pt>
                <c:pt idx="4">
                  <c:v>8104</c:v>
                </c:pt>
                <c:pt idx="5">
                  <c:v>4842</c:v>
                </c:pt>
                <c:pt idx="6">
                  <c:v>3623</c:v>
                </c:pt>
                <c:pt idx="7">
                  <c:v>4860</c:v>
                </c:pt>
                <c:pt idx="8">
                  <c:v>5054</c:v>
                </c:pt>
                <c:pt idx="9">
                  <c:v>4842</c:v>
                </c:pt>
                <c:pt idx="10">
                  <c:v>6192</c:v>
                </c:pt>
                <c:pt idx="11">
                  <c:v>7190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16C-488D-8CE3-379C533781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2277888"/>
        <c:axId val="102279424"/>
        <c:axId val="0"/>
      </c:bar3DChart>
      <c:catAx>
        <c:axId val="102277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02279424"/>
        <c:crosses val="autoZero"/>
        <c:auto val="1"/>
        <c:lblAlgn val="ctr"/>
        <c:lblOffset val="100"/>
        <c:noMultiLvlLbl val="0"/>
      </c:catAx>
      <c:valAx>
        <c:axId val="102279424"/>
        <c:scaling>
          <c:orientation val="minMax"/>
        </c:scaling>
        <c:delete val="0"/>
        <c:axPos val="l"/>
        <c:numFmt formatCode="#,##0_ ;\-#,##0\ " sourceLinked="0"/>
        <c:majorTickMark val="none"/>
        <c:minorTickMark val="none"/>
        <c:tickLblPos val="nextTo"/>
        <c:crossAx val="102277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319233603810136"/>
          <c:w val="1"/>
          <c:h val="6.631295436953969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'Dados gerais - COIN'!$C$92</c:f>
              <c:strCache>
                <c:ptCount val="1"/>
                <c:pt idx="0">
                  <c:v>Qtde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>
                  <a:rot lat="0" lon="0" rev="1800000"/>
                </a:lightRig>
              </a:scene3d>
              <a:sp3d prstMaterial="dkEdge">
                <a:bevelT w="38100" h="50800" prst="angle"/>
                <a:contourClr>
                  <a:schemeClr val="dk1">
                    <a:shade val="4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F5B-4197-8C7E-6154C3BDCC9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>
                  <a:rot lat="0" lon="0" rev="1800000"/>
                </a:lightRig>
              </a:scene3d>
              <a:sp3d prstMaterial="dkEdge">
                <a:bevelT w="38100" h="50800" prst="angle"/>
                <a:contourClr>
                  <a:schemeClr val="dk1">
                    <a:shade val="4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F5B-4197-8C7E-6154C3BDCC9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>
                  <a:rot lat="0" lon="0" rev="1800000"/>
                </a:lightRig>
              </a:scene3d>
              <a:sp3d prstMaterial="dkEdge">
                <a:bevelT w="38100" h="50800" prst="angle"/>
                <a:contourClr>
                  <a:schemeClr val="dk1">
                    <a:shade val="4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F5B-4197-8C7E-6154C3BDCC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COIN'!$B$93:$B$95</c:f>
              <c:strCache>
                <c:ptCount val="3"/>
                <c:pt idx="0">
                  <c:v>Atendimento</c:v>
                </c:pt>
                <c:pt idx="1">
                  <c:v>Desenvolvimento</c:v>
                </c:pt>
                <c:pt idx="2">
                  <c:v>Governança</c:v>
                </c:pt>
              </c:strCache>
            </c:strRef>
          </c:cat>
          <c:val>
            <c:numRef>
              <c:f>'Dados gerais - COIN'!$C$93:$C$95</c:f>
              <c:numCache>
                <c:formatCode>#,##0</c:formatCode>
                <c:ptCount val="3"/>
                <c:pt idx="0">
                  <c:v>1773</c:v>
                </c:pt>
                <c:pt idx="1">
                  <c:v>900</c:v>
                </c:pt>
                <c:pt idx="2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5B-4197-8C7E-6154C3BDC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25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27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2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137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75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619268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linhas ativas por tipo de serviço – 2016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649514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8885037"/>
              </p:ext>
            </p:extLst>
          </p:nvPr>
        </p:nvGraphicFramePr>
        <p:xfrm>
          <a:off x="1331640" y="2186653"/>
          <a:ext cx="61926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382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Gasto com serviços de telefonia (em R$) - 2016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200-00000F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3394809"/>
              </p:ext>
            </p:extLst>
          </p:nvPr>
        </p:nvGraphicFramePr>
        <p:xfrm>
          <a:off x="480392" y="2174875"/>
          <a:ext cx="76920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552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Ramais e linhas telefônicas em 2016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Acessos ao Portal antigo da UFGD em 2016, por origem de acesso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815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acessos ao Portal da UFGD (antigo e novo) em 2016, por origem de acesso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200-000011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2068068"/>
              </p:ext>
            </p:extLst>
          </p:nvPr>
        </p:nvGraphicFramePr>
        <p:xfrm>
          <a:off x="480392" y="2174875"/>
          <a:ext cx="7692008" cy="432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007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atendimentos realizados por área de serviço.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00000000-0008-0000-0200-00001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253429"/>
              </p:ext>
            </p:extLst>
          </p:nvPr>
        </p:nvGraphicFramePr>
        <p:xfrm>
          <a:off x="480392" y="2174875"/>
          <a:ext cx="76920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287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6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8624</TotalTime>
  <Words>192</Words>
  <Application>Microsoft Office PowerPoint</Application>
  <PresentationFormat>Apresentação na tela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Calibri</vt:lpstr>
      <vt:lpstr>Cambria</vt:lpstr>
      <vt:lpstr>Century Gothic</vt:lpstr>
      <vt:lpstr>Adjacência</vt:lpstr>
      <vt:lpstr>Indicadores da    </vt:lpstr>
      <vt:lpstr>Indicadores da UFGD COIN</vt:lpstr>
      <vt:lpstr>Indicadores da UFGD COIN</vt:lpstr>
      <vt:lpstr>Indicadores da UFGD COIN</vt:lpstr>
      <vt:lpstr>Indicadores da UFGD COIN</vt:lpstr>
      <vt:lpstr>Indicadores da UFGD COIN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</cp:lastModifiedBy>
  <cp:revision>768</cp:revision>
  <cp:lastPrinted>2013-09-26T11:36:08Z</cp:lastPrinted>
  <dcterms:created xsi:type="dcterms:W3CDTF">2013-09-24T13:35:27Z</dcterms:created>
  <dcterms:modified xsi:type="dcterms:W3CDTF">2019-07-23T15:14:40Z</dcterms:modified>
</cp:coreProperties>
</file>